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7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Source Sans 3" panose="020B0604020202020204" charset="0"/>
      <p:regular r:id="rId15"/>
    </p:embeddedFont>
    <p:embeddedFont>
      <p:font typeface="Source Serif 4 Semi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35" autoAdjust="0"/>
    <p:restoredTop sz="94610"/>
  </p:normalViewPr>
  <p:slideViewPr>
    <p:cSldViewPr snapToGrid="0" snapToObjects="1">
      <p:cViewPr>
        <p:scale>
          <a:sx n="100" d="100"/>
          <a:sy n="100" d="100"/>
        </p:scale>
        <p:origin x="72" y="-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0712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ace-adamu/Ziti-Academy---Capstone-Projec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763429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Automated Weekly Sales &amp; Subscription Report (n8n Capstone Project)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23445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Presented by: Peace Adamu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388667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Link to Github Readme: </a:t>
            </a:r>
            <a:r>
              <a:rPr lang="en-US" sz="1850" u="sng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https://github.com/peace-adamu/Ziti-Academy---Capstone-Project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011698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📘</a:t>
            </a:r>
            <a:r>
              <a:rPr lang="en-US" sz="35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Project Overview</a:t>
            </a:r>
            <a:endParaRPr lang="en-US" sz="3500" dirty="0"/>
          </a:p>
        </p:txBody>
      </p:sp>
      <p:sp>
        <p:nvSpPr>
          <p:cNvPr id="7" name="Text 4"/>
          <p:cNvSpPr/>
          <p:nvPr/>
        </p:nvSpPr>
        <p:spPr>
          <a:xfrm>
            <a:off x="837724" y="593395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project automates the process of </a:t>
            </a:r>
            <a:r>
              <a:rPr lang="en-US" sz="1850" b="1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collecting, analyzing, and reporting weekly business KPIs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from multiple data sources using </a:t>
            </a: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n8n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 It eliminates manual work and delivers actionable insights via </a:t>
            </a: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email and Slack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every Monday at 8 AM.</a:t>
            </a:r>
            <a:endParaRPr lang="en-US" sz="18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05AB18-F357-0215-D1A4-3C652E24C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900" y="0"/>
            <a:ext cx="6578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677" y="515779"/>
            <a:ext cx="3526393" cy="440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🧰</a:t>
            </a:r>
            <a:r>
              <a:rPr lang="en-US" sz="27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Technical Stack</a:t>
            </a:r>
            <a:endParaRPr lang="en-US" sz="2750" dirty="0"/>
          </a:p>
        </p:txBody>
      </p:sp>
      <p:sp>
        <p:nvSpPr>
          <p:cNvPr id="3" name="Shape 1"/>
          <p:cNvSpPr/>
          <p:nvPr/>
        </p:nvSpPr>
        <p:spPr>
          <a:xfrm>
            <a:off x="655677" y="1331119"/>
            <a:ext cx="421481" cy="421481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264444" y="1395413"/>
            <a:ext cx="220396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Tool: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1264444" y="1783199"/>
            <a:ext cx="1271027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5BE2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n8n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655677" y="2457331"/>
            <a:ext cx="421481" cy="421481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264444" y="2521625"/>
            <a:ext cx="220396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Logic: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1264444" y="2909411"/>
            <a:ext cx="1271027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JavaScript (Function Nodes)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655677" y="3583543"/>
            <a:ext cx="421481" cy="421481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264444" y="3647837"/>
            <a:ext cx="220396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Sources: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1264444" y="4035623"/>
            <a:ext cx="1271027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Google Sheets (Sales &amp; Subscription tables)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655677" y="4709755"/>
            <a:ext cx="421481" cy="421481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264444" y="4774049"/>
            <a:ext cx="220396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Output: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1264444" y="5161836"/>
            <a:ext cx="1271027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Automated HTML Email Report + Slack Summary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655677" y="5835967"/>
            <a:ext cx="421481" cy="421481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264444" y="5900261"/>
            <a:ext cx="220396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Error Logs: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1264444" y="6288048"/>
            <a:ext cx="1271027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Google Sheets</a:t>
            </a:r>
            <a:endParaRPr lang="en-US" sz="1450" dirty="0"/>
          </a:p>
        </p:txBody>
      </p:sp>
      <p:sp>
        <p:nvSpPr>
          <p:cNvPr id="18" name="Shape 16"/>
          <p:cNvSpPr/>
          <p:nvPr/>
        </p:nvSpPr>
        <p:spPr>
          <a:xfrm>
            <a:off x="655677" y="6962180"/>
            <a:ext cx="421481" cy="421481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264444" y="7026473"/>
            <a:ext cx="220396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Integrations: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1264444" y="7414260"/>
            <a:ext cx="12710279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Gmail | Slack | Google Sheets</a:t>
            </a:r>
            <a:endParaRPr lang="en-US" sz="1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26187"/>
            <a:ext cx="5872877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📈</a:t>
            </a:r>
            <a:r>
              <a:rPr lang="en-US" sz="35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Example Weekly Output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2087880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$10.5M</a:t>
            </a:r>
            <a:endParaRPr lang="en-US" sz="6200" dirty="0"/>
          </a:p>
        </p:txBody>
      </p:sp>
      <p:sp>
        <p:nvSpPr>
          <p:cNvPr id="4" name="Text 2"/>
          <p:cNvSpPr/>
          <p:nvPr/>
        </p:nvSpPr>
        <p:spPr>
          <a:xfrm>
            <a:off x="936784" y="31768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Sales Revenue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4151233" y="2087880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345K</a:t>
            </a:r>
            <a:endParaRPr lang="en-US" sz="6200" dirty="0"/>
          </a:p>
        </p:txBody>
      </p:sp>
      <p:sp>
        <p:nvSpPr>
          <p:cNvPr id="6" name="Text 4"/>
          <p:cNvSpPr/>
          <p:nvPr/>
        </p:nvSpPr>
        <p:spPr>
          <a:xfrm>
            <a:off x="4250293" y="31768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Units Sold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464743" y="2087880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41,250</a:t>
            </a:r>
            <a:endParaRPr lang="en-US" sz="6200" dirty="0"/>
          </a:p>
        </p:txBody>
      </p:sp>
      <p:sp>
        <p:nvSpPr>
          <p:cNvPr id="8" name="Text 6"/>
          <p:cNvSpPr/>
          <p:nvPr/>
        </p:nvSpPr>
        <p:spPr>
          <a:xfrm>
            <a:off x="7563803" y="31768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Active Customers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778252" y="2087880"/>
            <a:ext cx="3014424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33,750</a:t>
            </a:r>
            <a:endParaRPr lang="en-US" sz="6200" dirty="0"/>
          </a:p>
        </p:txBody>
      </p:sp>
      <p:sp>
        <p:nvSpPr>
          <p:cNvPr id="10" name="Text 8"/>
          <p:cNvSpPr/>
          <p:nvPr/>
        </p:nvSpPr>
        <p:spPr>
          <a:xfrm>
            <a:off x="10877312" y="31768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Canceled Customers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807988" y="4127183"/>
            <a:ext cx="301430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$149.8M</a:t>
            </a:r>
            <a:endParaRPr lang="en-US" sz="6200" dirty="0"/>
          </a:p>
        </p:txBody>
      </p:sp>
      <p:sp>
        <p:nvSpPr>
          <p:cNvPr id="12" name="Text 10"/>
          <p:cNvSpPr/>
          <p:nvPr/>
        </p:nvSpPr>
        <p:spPr>
          <a:xfrm>
            <a:off x="5826800" y="5216128"/>
            <a:ext cx="29765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Subscription Revenue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37724" y="605266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Top Product: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Shoes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14761" y="605266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Top Region: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South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692027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Top Subscription Type: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Basic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84590"/>
            <a:ext cx="546830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🌱</a:t>
            </a:r>
            <a:r>
              <a:rPr lang="en-US" sz="35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Future Enhancements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7497" y="2414290"/>
            <a:ext cx="358973" cy="3589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15559" y="2406848"/>
            <a:ext cx="63582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Add visual charts in the email using HTML/CSS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1615559" y="3611047"/>
            <a:ext cx="669071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7496" y="3217009"/>
            <a:ext cx="358973" cy="35897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615558" y="3203079"/>
            <a:ext cx="669071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Send Slack or Discord alerts for delivery confirmations.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7497" y="4135458"/>
            <a:ext cx="358973" cy="35897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615557" y="4114443"/>
            <a:ext cx="669071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Integrate marketing/support KPIs for a unified business dashboard.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9462" y="380881"/>
            <a:ext cx="2759035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⚙️</a:t>
            </a:r>
            <a:r>
              <a:rPr lang="en-US" sz="19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Workflow Summary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459462" y="742355"/>
            <a:ext cx="3670935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1️⃣</a:t>
            </a:r>
            <a:r>
              <a:rPr lang="en-US" sz="14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Sales &amp; Subscription Report Workflow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474702" y="1157328"/>
            <a:ext cx="13711476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Trigger:</a:t>
            </a: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Every Monday at 8 AM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459462" y="1528524"/>
            <a:ext cx="13711476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Processes</a:t>
            </a:r>
            <a:r>
              <a:rPr lang="en-US" sz="10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459462" y="1886188"/>
            <a:ext cx="6790134" cy="1830943"/>
          </a:xfrm>
          <a:prstGeom prst="roundRect">
            <a:avLst>
              <a:gd name="adj" fmla="val 3995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DABADD"/>
            </a:solidFill>
            <a:prstDash val="solid"/>
          </a:ln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2" y="1886188"/>
            <a:ext cx="60960" cy="183094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51629" y="2032635"/>
            <a:ext cx="1544479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Sales Data Node: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651629" y="2304336"/>
            <a:ext cx="6451521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Fetches sales records from Google Sheets</a:t>
            </a:r>
            <a:r>
              <a:rPr lang="en-US" sz="10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7380803" y="1886188"/>
            <a:ext cx="6790134" cy="1830943"/>
          </a:xfrm>
          <a:prstGeom prst="roundRect">
            <a:avLst>
              <a:gd name="adj" fmla="val 3995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DABADD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563" y="1886188"/>
            <a:ext cx="60960" cy="183094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72970" y="2032635"/>
            <a:ext cx="1555671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Sales </a:t>
            </a:r>
            <a:r>
              <a:rPr lang="en-US" sz="1200" dirty="0" err="1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Functio</a:t>
            </a:r>
            <a:r>
              <a:rPr lang="en-US" sz="1200" dirty="0" err="1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</a:t>
            </a:r>
            <a:r>
              <a:rPr lang="en-US" sz="1200" dirty="0" err="1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</a:t>
            </a:r>
            <a:r>
              <a:rPr lang="en-US" sz="1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Node: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7572970" y="2304336"/>
            <a:ext cx="6451521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Calculate</a:t>
            </a:r>
            <a:r>
              <a:rPr lang="en-US" sz="10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</a:t>
            </a:r>
            <a:endParaRPr lang="en-US" sz="1000" dirty="0"/>
          </a:p>
        </p:txBody>
      </p:sp>
      <p:sp>
        <p:nvSpPr>
          <p:cNvPr id="14" name="Text 10"/>
          <p:cNvSpPr/>
          <p:nvPr/>
        </p:nvSpPr>
        <p:spPr>
          <a:xfrm>
            <a:off x="7572970" y="2593062"/>
            <a:ext cx="6451521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Revenue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7572970" y="2848928"/>
            <a:ext cx="6451521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Units Sold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7572970" y="3104793"/>
            <a:ext cx="6451521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Top Product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7572970" y="3360658"/>
            <a:ext cx="6451521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Top Region</a:t>
            </a:r>
            <a:endParaRPr lang="en-US" sz="1200" dirty="0"/>
          </a:p>
        </p:txBody>
      </p:sp>
      <p:sp>
        <p:nvSpPr>
          <p:cNvPr id="18" name="Shape 14"/>
          <p:cNvSpPr/>
          <p:nvPr/>
        </p:nvSpPr>
        <p:spPr>
          <a:xfrm>
            <a:off x="335637" y="3848338"/>
            <a:ext cx="6790134" cy="1830943"/>
          </a:xfrm>
          <a:prstGeom prst="roundRect">
            <a:avLst>
              <a:gd name="adj" fmla="val 3995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DABADD"/>
            </a:solidFill>
            <a:prstDash val="solid"/>
          </a:ln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22" y="3848338"/>
            <a:ext cx="60960" cy="1830943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651629" y="3994785"/>
            <a:ext cx="1799987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Subscription Data Node:</a:t>
            </a:r>
            <a:endParaRPr lang="en-US" sz="1200" dirty="0"/>
          </a:p>
        </p:txBody>
      </p:sp>
      <p:sp>
        <p:nvSpPr>
          <p:cNvPr id="21" name="Text 16"/>
          <p:cNvSpPr/>
          <p:nvPr/>
        </p:nvSpPr>
        <p:spPr>
          <a:xfrm>
            <a:off x="651629" y="4266486"/>
            <a:ext cx="6451521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Fetches customer subscription data.</a:t>
            </a:r>
            <a:endParaRPr lang="en-US" sz="1200" dirty="0"/>
          </a:p>
        </p:txBody>
      </p:sp>
      <p:sp>
        <p:nvSpPr>
          <p:cNvPr id="22" name="Shape 17"/>
          <p:cNvSpPr/>
          <p:nvPr/>
        </p:nvSpPr>
        <p:spPr>
          <a:xfrm>
            <a:off x="7380803" y="3848338"/>
            <a:ext cx="6790134" cy="1830943"/>
          </a:xfrm>
          <a:prstGeom prst="roundRect">
            <a:avLst>
              <a:gd name="adj" fmla="val 3995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DABADD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563" y="3848338"/>
            <a:ext cx="60960" cy="1830943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7572970" y="3994785"/>
            <a:ext cx="2131457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Subscription Function Node:</a:t>
            </a:r>
            <a:endParaRPr lang="en-US" sz="1200" dirty="0"/>
          </a:p>
        </p:txBody>
      </p:sp>
      <p:sp>
        <p:nvSpPr>
          <p:cNvPr id="25" name="Text 19"/>
          <p:cNvSpPr/>
          <p:nvPr/>
        </p:nvSpPr>
        <p:spPr>
          <a:xfrm>
            <a:off x="7572970" y="4266486"/>
            <a:ext cx="6451521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Calculates:</a:t>
            </a:r>
            <a:endParaRPr lang="en-US" sz="1200" dirty="0"/>
          </a:p>
        </p:txBody>
      </p:sp>
      <p:sp>
        <p:nvSpPr>
          <p:cNvPr id="26" name="Text 20"/>
          <p:cNvSpPr/>
          <p:nvPr/>
        </p:nvSpPr>
        <p:spPr>
          <a:xfrm>
            <a:off x="7572970" y="4555212"/>
            <a:ext cx="6451521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Subscription Revenue</a:t>
            </a:r>
            <a:endParaRPr lang="en-US" sz="1200" dirty="0"/>
          </a:p>
        </p:txBody>
      </p:sp>
      <p:sp>
        <p:nvSpPr>
          <p:cNvPr id="27" name="Text 21"/>
          <p:cNvSpPr/>
          <p:nvPr/>
        </p:nvSpPr>
        <p:spPr>
          <a:xfrm>
            <a:off x="7572970" y="4811077"/>
            <a:ext cx="6451521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Active Customers</a:t>
            </a:r>
            <a:endParaRPr lang="en-US" sz="1200" dirty="0"/>
          </a:p>
        </p:txBody>
      </p:sp>
      <p:sp>
        <p:nvSpPr>
          <p:cNvPr id="28" name="Text 22"/>
          <p:cNvSpPr/>
          <p:nvPr/>
        </p:nvSpPr>
        <p:spPr>
          <a:xfrm>
            <a:off x="7572970" y="5066943"/>
            <a:ext cx="6451521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Canceled Customers</a:t>
            </a:r>
            <a:endParaRPr lang="en-US" sz="1200" dirty="0"/>
          </a:p>
        </p:txBody>
      </p:sp>
      <p:sp>
        <p:nvSpPr>
          <p:cNvPr id="29" name="Text 23"/>
          <p:cNvSpPr/>
          <p:nvPr/>
        </p:nvSpPr>
        <p:spPr>
          <a:xfrm>
            <a:off x="7572970" y="5322808"/>
            <a:ext cx="6451521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Top Subscription Type</a:t>
            </a:r>
            <a:endParaRPr lang="en-US" sz="1200" dirty="0"/>
          </a:p>
        </p:txBody>
      </p:sp>
      <p:sp>
        <p:nvSpPr>
          <p:cNvPr id="30" name="Shape 24"/>
          <p:cNvSpPr/>
          <p:nvPr/>
        </p:nvSpPr>
        <p:spPr>
          <a:xfrm>
            <a:off x="459462" y="5810488"/>
            <a:ext cx="6790134" cy="774621"/>
          </a:xfrm>
          <a:prstGeom prst="roundRect">
            <a:avLst>
              <a:gd name="adj" fmla="val 9444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DABADD"/>
            </a:solidFill>
            <a:prstDash val="solid"/>
          </a:ln>
        </p:spPr>
      </p:sp>
      <p:pic>
        <p:nvPicPr>
          <p:cNvPr id="3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22" y="5810488"/>
            <a:ext cx="60960" cy="774621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651629" y="5956935"/>
            <a:ext cx="1544479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Merge Node:</a:t>
            </a:r>
            <a:endParaRPr lang="en-US" sz="1200" dirty="0"/>
          </a:p>
        </p:txBody>
      </p:sp>
      <p:sp>
        <p:nvSpPr>
          <p:cNvPr id="33" name="Text 26"/>
          <p:cNvSpPr/>
          <p:nvPr/>
        </p:nvSpPr>
        <p:spPr>
          <a:xfrm>
            <a:off x="651629" y="6228636"/>
            <a:ext cx="6451521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Combines both datasets.</a:t>
            </a:r>
            <a:endParaRPr lang="en-US" sz="1200" dirty="0"/>
          </a:p>
        </p:txBody>
      </p:sp>
      <p:sp>
        <p:nvSpPr>
          <p:cNvPr id="34" name="Shape 27"/>
          <p:cNvSpPr/>
          <p:nvPr/>
        </p:nvSpPr>
        <p:spPr>
          <a:xfrm>
            <a:off x="7380803" y="5810488"/>
            <a:ext cx="6790134" cy="774621"/>
          </a:xfrm>
          <a:prstGeom prst="roundRect">
            <a:avLst>
              <a:gd name="adj" fmla="val 9444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DABADD"/>
            </a:solidFill>
            <a:prstDash val="solid"/>
          </a:ln>
        </p:spPr>
      </p:sp>
      <p:pic>
        <p:nvPicPr>
          <p:cNvPr id="3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563" y="5810488"/>
            <a:ext cx="60960" cy="774621"/>
          </a:xfrm>
          <a:prstGeom prst="rect">
            <a:avLst/>
          </a:prstGeom>
        </p:spPr>
      </p:pic>
      <p:sp>
        <p:nvSpPr>
          <p:cNvPr id="36" name="Text 28"/>
          <p:cNvSpPr/>
          <p:nvPr/>
        </p:nvSpPr>
        <p:spPr>
          <a:xfrm>
            <a:off x="7572970" y="5956935"/>
            <a:ext cx="1544479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Email Node (Gmail):</a:t>
            </a:r>
            <a:endParaRPr lang="en-US" sz="1200" dirty="0"/>
          </a:p>
        </p:txBody>
      </p:sp>
      <p:sp>
        <p:nvSpPr>
          <p:cNvPr id="37" name="Text 29"/>
          <p:cNvSpPr/>
          <p:nvPr/>
        </p:nvSpPr>
        <p:spPr>
          <a:xfrm>
            <a:off x="7572970" y="6228636"/>
            <a:ext cx="6451521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Sends HTML-formatted report to stakeholders.</a:t>
            </a:r>
            <a:endParaRPr lang="en-US" sz="1200" dirty="0"/>
          </a:p>
        </p:txBody>
      </p:sp>
      <p:sp>
        <p:nvSpPr>
          <p:cNvPr id="38" name="Shape 30"/>
          <p:cNvSpPr/>
          <p:nvPr/>
        </p:nvSpPr>
        <p:spPr>
          <a:xfrm>
            <a:off x="459462" y="6716316"/>
            <a:ext cx="6790134" cy="774621"/>
          </a:xfrm>
          <a:prstGeom prst="roundRect">
            <a:avLst>
              <a:gd name="adj" fmla="val 9444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DABADD"/>
            </a:solidFill>
            <a:prstDash val="solid"/>
          </a:ln>
        </p:spPr>
      </p:sp>
      <p:pic>
        <p:nvPicPr>
          <p:cNvPr id="39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22" y="6716316"/>
            <a:ext cx="60960" cy="774621"/>
          </a:xfrm>
          <a:prstGeom prst="rect">
            <a:avLst/>
          </a:prstGeom>
        </p:spPr>
      </p:pic>
      <p:sp>
        <p:nvSpPr>
          <p:cNvPr id="40" name="Text 31"/>
          <p:cNvSpPr/>
          <p:nvPr/>
        </p:nvSpPr>
        <p:spPr>
          <a:xfrm>
            <a:off x="651629" y="6862763"/>
            <a:ext cx="1544479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Slack Node:</a:t>
            </a:r>
            <a:endParaRPr lang="en-US" sz="1200" dirty="0"/>
          </a:p>
        </p:txBody>
      </p:sp>
      <p:sp>
        <p:nvSpPr>
          <p:cNvPr id="41" name="Text 32"/>
          <p:cNvSpPr/>
          <p:nvPr/>
        </p:nvSpPr>
        <p:spPr>
          <a:xfrm>
            <a:off x="651629" y="7134463"/>
            <a:ext cx="6451521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Posts summary to the Slack workspace.</a:t>
            </a:r>
            <a:endParaRPr lang="en-US" sz="1200" dirty="0"/>
          </a:p>
        </p:txBody>
      </p:sp>
      <p:sp>
        <p:nvSpPr>
          <p:cNvPr id="42" name="Shape 33"/>
          <p:cNvSpPr/>
          <p:nvPr/>
        </p:nvSpPr>
        <p:spPr>
          <a:xfrm>
            <a:off x="7380803" y="6716316"/>
            <a:ext cx="6790134" cy="774621"/>
          </a:xfrm>
          <a:prstGeom prst="roundRect">
            <a:avLst>
              <a:gd name="adj" fmla="val 9444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DABADD"/>
            </a:solidFill>
            <a:prstDash val="solid"/>
          </a:ln>
        </p:spPr>
      </p:sp>
      <p:pic>
        <p:nvPicPr>
          <p:cNvPr id="4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563" y="6716316"/>
            <a:ext cx="60960" cy="774621"/>
          </a:xfrm>
          <a:prstGeom prst="rect">
            <a:avLst/>
          </a:prstGeom>
        </p:spPr>
      </p:pic>
      <p:sp>
        <p:nvSpPr>
          <p:cNvPr id="44" name="Text 34"/>
          <p:cNvSpPr/>
          <p:nvPr/>
        </p:nvSpPr>
        <p:spPr>
          <a:xfrm>
            <a:off x="7572970" y="6862763"/>
            <a:ext cx="1544479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Google Sheets Log:</a:t>
            </a:r>
            <a:endParaRPr lang="en-US" sz="1200" dirty="0"/>
          </a:p>
        </p:txBody>
      </p:sp>
      <p:sp>
        <p:nvSpPr>
          <p:cNvPr id="45" name="Text 35"/>
          <p:cNvSpPr/>
          <p:nvPr/>
        </p:nvSpPr>
        <p:spPr>
          <a:xfrm>
            <a:off x="7572970" y="7134463"/>
            <a:ext cx="6451521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Archives weekly metrics for history tracking.</a:t>
            </a:r>
            <a:endParaRPr lang="en-US" sz="1200" dirty="0"/>
          </a:p>
        </p:txBody>
      </p:sp>
      <p:sp>
        <p:nvSpPr>
          <p:cNvPr id="46" name="Text 36"/>
          <p:cNvSpPr/>
          <p:nvPr/>
        </p:nvSpPr>
        <p:spPr>
          <a:xfrm>
            <a:off x="459462" y="7638574"/>
            <a:ext cx="13711476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📅</a:t>
            </a:r>
            <a:r>
              <a:rPr lang="en-US" sz="10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r>
              <a:rPr lang="en-US" sz="10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Trigger:</a:t>
            </a:r>
            <a:r>
              <a:rPr lang="en-US" sz="10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Cron node runs automatically every week.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56711"/>
            <a:ext cx="4479012" cy="429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2️⃣</a:t>
            </a:r>
            <a:r>
              <a:rPr lang="en-US" sz="26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Error Handler Workflow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837724" y="316539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Ensures the main automation never fails silently. When an error occurs, this secondary workflow runs automatically to: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817620"/>
            <a:ext cx="4158734" cy="2155150"/>
          </a:xfrm>
          <a:prstGeom prst="roundRect">
            <a:avLst>
              <a:gd name="adj" fmla="val 466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59" y="4064556"/>
            <a:ext cx="718066" cy="718066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2065" y="4261961"/>
            <a:ext cx="323136" cy="32313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84659" y="50219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Send a Slack alert</a:t>
            </a:r>
            <a:endParaRPr lang="en-US" sz="2200" dirty="0"/>
          </a:p>
        </p:txBody>
      </p:sp>
      <p:sp>
        <p:nvSpPr>
          <p:cNvPr id="8" name="Shape 4"/>
          <p:cNvSpPr/>
          <p:nvPr/>
        </p:nvSpPr>
        <p:spPr>
          <a:xfrm>
            <a:off x="5235773" y="3817620"/>
            <a:ext cx="4158734" cy="2155150"/>
          </a:xfrm>
          <a:prstGeom prst="roundRect">
            <a:avLst>
              <a:gd name="adj" fmla="val 466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709" y="4064556"/>
            <a:ext cx="718066" cy="718066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0115" y="4261961"/>
            <a:ext cx="323136" cy="32313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82709" y="5021937"/>
            <a:ext cx="305085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Email the error details</a:t>
            </a:r>
            <a:endParaRPr lang="en-US" sz="2200" dirty="0"/>
          </a:p>
        </p:txBody>
      </p:sp>
      <p:sp>
        <p:nvSpPr>
          <p:cNvPr id="12" name="Shape 6"/>
          <p:cNvSpPr/>
          <p:nvPr/>
        </p:nvSpPr>
        <p:spPr>
          <a:xfrm>
            <a:off x="9633823" y="3817620"/>
            <a:ext cx="4158853" cy="2155150"/>
          </a:xfrm>
          <a:prstGeom prst="roundRect">
            <a:avLst>
              <a:gd name="adj" fmla="val 466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80759" y="4064556"/>
            <a:ext cx="718066" cy="718066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78164" y="4261961"/>
            <a:ext cx="323136" cy="32313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880759" y="5021937"/>
            <a:ext cx="366498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Log the issue in Google Sheets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54500" y="366833"/>
            <a:ext cx="5765800" cy="431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Data Flow Diagram</a:t>
            </a:r>
            <a:endParaRPr lang="en-US" sz="1750" dirty="0"/>
          </a:p>
        </p:txBody>
      </p:sp>
      <p:sp>
        <p:nvSpPr>
          <p:cNvPr id="3" name="Shape 1"/>
          <p:cNvSpPr/>
          <p:nvPr/>
        </p:nvSpPr>
        <p:spPr>
          <a:xfrm>
            <a:off x="418862" y="849987"/>
            <a:ext cx="13792676" cy="3242548"/>
          </a:xfrm>
          <a:prstGeom prst="roundRect">
            <a:avLst>
              <a:gd name="adj" fmla="val 1550"/>
            </a:avLst>
          </a:prstGeom>
          <a:solidFill>
            <a:srgbClr val="F2F2F2"/>
          </a:solidFill>
          <a:ln/>
        </p:spPr>
      </p:sp>
      <p:sp>
        <p:nvSpPr>
          <p:cNvPr id="4" name="Shape 2"/>
          <p:cNvSpPr/>
          <p:nvPr/>
        </p:nvSpPr>
        <p:spPr>
          <a:xfrm>
            <a:off x="412909" y="849986"/>
            <a:ext cx="13804583" cy="6909713"/>
          </a:xfrm>
          <a:prstGeom prst="roundRect">
            <a:avLst>
              <a:gd name="adj" fmla="val 554"/>
            </a:avLst>
          </a:prstGeom>
          <a:solidFill>
            <a:srgbClr val="F2F2F2"/>
          </a:solidFill>
          <a:ln/>
        </p:spPr>
        <p:txBody>
          <a:bodyPr/>
          <a:lstStyle/>
          <a:p>
            <a:br>
              <a:rPr lang="en-US" dirty="0"/>
            </a:br>
            <a:r>
              <a:rPr lang="en-US" dirty="0"/>
              <a:t>[Trigger (Schedule)]</a:t>
            </a:r>
          </a:p>
          <a:p>
            <a:r>
              <a:rPr lang="en-US" dirty="0"/>
              <a:t>        │</a:t>
            </a:r>
          </a:p>
          <a:p>
            <a:r>
              <a:rPr lang="en-US" dirty="0"/>
              <a:t>        ├──► [Sales Data] ─► [Compute Sales KPIs]</a:t>
            </a:r>
          </a:p>
          <a:p>
            <a:r>
              <a:rPr lang="en-US" dirty="0"/>
              <a:t>        │</a:t>
            </a:r>
          </a:p>
          <a:p>
            <a:r>
              <a:rPr lang="en-US" dirty="0"/>
              <a:t>        └──► [Customer Data] ─► [Compute Subscription KPIs]</a:t>
            </a:r>
          </a:p>
          <a:p>
            <a:r>
              <a:rPr lang="en-US" dirty="0"/>
              <a:t>                                   │</a:t>
            </a:r>
          </a:p>
          <a:p>
            <a:r>
              <a:rPr lang="en-US" dirty="0"/>
              <a:t>                                   ▼</a:t>
            </a:r>
          </a:p>
          <a:p>
            <a:r>
              <a:rPr lang="en-US" dirty="0"/>
              <a:t>                              [Merge Node]</a:t>
            </a:r>
          </a:p>
          <a:p>
            <a:r>
              <a:rPr lang="en-US" dirty="0"/>
              <a:t>                                   │</a:t>
            </a:r>
          </a:p>
          <a:p>
            <a:r>
              <a:rPr lang="en-US" dirty="0"/>
              <a:t>                                   ▼</a:t>
            </a:r>
          </a:p>
          <a:p>
            <a:r>
              <a:rPr lang="en-US" dirty="0"/>
              <a:t>                         [Message Compute KPI]</a:t>
            </a:r>
          </a:p>
          <a:p>
            <a:r>
              <a:rPr lang="en-US" dirty="0"/>
              <a:t>                                   │</a:t>
            </a:r>
          </a:p>
          <a:p>
            <a:r>
              <a:rPr lang="en-US" dirty="0"/>
              <a:t>                ┌──────────────────┼──────────────────┐</a:t>
            </a:r>
          </a:p>
          <a:p>
            <a:r>
              <a:rPr lang="en-US" dirty="0"/>
              <a:t>                ▼                  ▼                  ▼</a:t>
            </a:r>
          </a:p>
          <a:p>
            <a:r>
              <a:rPr lang="en-US" dirty="0"/>
              <a:t>           [Send Email]       [Send Slack]     [Weekly Report Log]</a:t>
            </a:r>
          </a:p>
          <a:p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32567" y="939641"/>
            <a:ext cx="13565267" cy="3063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27000"/>
            <a:ext cx="14109700" cy="760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62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54023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📊</a:t>
            </a:r>
            <a:r>
              <a:rPr lang="en-US" sz="35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KPIs Generated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915597"/>
            <a:ext cx="3379470" cy="429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🛍️</a:t>
            </a:r>
            <a:r>
              <a:rPr lang="en-US" sz="26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</a:t>
            </a:r>
            <a:r>
              <a:rPr lang="en-US" sz="2650" dirty="0">
                <a:solidFill>
                  <a:srgbClr val="D75BE2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Sales KPIs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837724" y="2614732"/>
            <a:ext cx="6185535" cy="3442454"/>
          </a:xfrm>
          <a:prstGeom prst="roundRect">
            <a:avLst>
              <a:gd name="adj" fmla="val 292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45344" y="2622352"/>
            <a:ext cx="6170295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84659" y="2773561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Metric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4173617" y="2773561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Description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845344" y="3307794"/>
            <a:ext cx="6170295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84659" y="3459004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Revenue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4173617" y="3459004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Quantity × UnitPrice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45344" y="3993237"/>
            <a:ext cx="6170295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84659" y="4144447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Units Sold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4173617" y="4144447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sales volume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845344" y="4678680"/>
            <a:ext cx="6170295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84659" y="4829889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Top Product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4173617" y="4829889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Best-performing product</a:t>
            </a:r>
            <a:endParaRPr lang="en-US" sz="1850" dirty="0"/>
          </a:p>
        </p:txBody>
      </p:sp>
      <p:sp>
        <p:nvSpPr>
          <p:cNvPr id="17" name="Shape 15"/>
          <p:cNvSpPr/>
          <p:nvPr/>
        </p:nvSpPr>
        <p:spPr>
          <a:xfrm>
            <a:off x="845344" y="5364123"/>
            <a:ext cx="6170295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84659" y="5515332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Top Region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4173617" y="5515332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Highest revenue region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7614761" y="1915597"/>
            <a:ext cx="3413403" cy="429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💳</a:t>
            </a:r>
            <a:r>
              <a:rPr lang="en-US" sz="26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</a:t>
            </a:r>
            <a:r>
              <a:rPr lang="en-US" sz="2650" dirty="0">
                <a:solidFill>
                  <a:srgbClr val="D75BE2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Subscription KPIs</a:t>
            </a:r>
            <a:endParaRPr lang="en-US" sz="2650" dirty="0"/>
          </a:p>
        </p:txBody>
      </p:sp>
      <p:sp>
        <p:nvSpPr>
          <p:cNvPr id="21" name="Shape 19"/>
          <p:cNvSpPr/>
          <p:nvPr/>
        </p:nvSpPr>
        <p:spPr>
          <a:xfrm>
            <a:off x="7614761" y="2614732"/>
            <a:ext cx="6185535" cy="4591526"/>
          </a:xfrm>
          <a:prstGeom prst="roundRect">
            <a:avLst>
              <a:gd name="adj" fmla="val 219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7622381" y="2622352"/>
            <a:ext cx="6170295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7861697" y="2773561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Metric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10950654" y="2773561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Description</a:t>
            </a:r>
            <a:endParaRPr lang="en-US" sz="1850" dirty="0"/>
          </a:p>
        </p:txBody>
      </p:sp>
      <p:sp>
        <p:nvSpPr>
          <p:cNvPr id="25" name="Shape 23"/>
          <p:cNvSpPr/>
          <p:nvPr/>
        </p:nvSpPr>
        <p:spPr>
          <a:xfrm>
            <a:off x="7622381" y="3307794"/>
            <a:ext cx="6170295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7861697" y="3459004"/>
            <a:ext cx="260270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Subscription Revenue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10950654" y="3459004"/>
            <a:ext cx="260270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Sum of subscription income</a:t>
            </a:r>
            <a:endParaRPr lang="en-US" sz="1850" dirty="0"/>
          </a:p>
        </p:txBody>
      </p:sp>
      <p:sp>
        <p:nvSpPr>
          <p:cNvPr id="28" name="Shape 26"/>
          <p:cNvSpPr/>
          <p:nvPr/>
        </p:nvSpPr>
        <p:spPr>
          <a:xfrm>
            <a:off x="7622381" y="4376261"/>
            <a:ext cx="6170295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7861697" y="4527471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Active Customers</a:t>
            </a:r>
            <a:endParaRPr lang="en-US" sz="1850" dirty="0"/>
          </a:p>
        </p:txBody>
      </p:sp>
      <p:sp>
        <p:nvSpPr>
          <p:cNvPr id="30" name="Text 28"/>
          <p:cNvSpPr/>
          <p:nvPr/>
        </p:nvSpPr>
        <p:spPr>
          <a:xfrm>
            <a:off x="10950654" y="4527471"/>
            <a:ext cx="260270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Count of ongoing subscriptions</a:t>
            </a:r>
            <a:endParaRPr lang="en-US" sz="1850" dirty="0"/>
          </a:p>
        </p:txBody>
      </p:sp>
      <p:sp>
        <p:nvSpPr>
          <p:cNvPr id="31" name="Shape 29"/>
          <p:cNvSpPr/>
          <p:nvPr/>
        </p:nvSpPr>
        <p:spPr>
          <a:xfrm>
            <a:off x="7622381" y="5444728"/>
            <a:ext cx="6170295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7861697" y="5595938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Canceled Customers</a:t>
            </a:r>
            <a:endParaRPr lang="en-US" sz="1850" dirty="0"/>
          </a:p>
        </p:txBody>
      </p:sp>
      <p:sp>
        <p:nvSpPr>
          <p:cNvPr id="33" name="Text 31"/>
          <p:cNvSpPr/>
          <p:nvPr/>
        </p:nvSpPr>
        <p:spPr>
          <a:xfrm>
            <a:off x="10950654" y="5595938"/>
            <a:ext cx="260270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Count of terminated subscriptions</a:t>
            </a:r>
            <a:endParaRPr lang="en-US" sz="1850" dirty="0"/>
          </a:p>
        </p:txBody>
      </p:sp>
      <p:sp>
        <p:nvSpPr>
          <p:cNvPr id="34" name="Shape 32"/>
          <p:cNvSpPr/>
          <p:nvPr/>
        </p:nvSpPr>
        <p:spPr>
          <a:xfrm>
            <a:off x="7622381" y="6513195"/>
            <a:ext cx="6170295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7861697" y="6664404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Top Subscription Type</a:t>
            </a:r>
            <a:endParaRPr lang="en-US" sz="1850" dirty="0"/>
          </a:p>
        </p:txBody>
      </p:sp>
      <p:sp>
        <p:nvSpPr>
          <p:cNvPr id="36" name="Text 34"/>
          <p:cNvSpPr/>
          <p:nvPr/>
        </p:nvSpPr>
        <p:spPr>
          <a:xfrm>
            <a:off x="10950654" y="6664404"/>
            <a:ext cx="26027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Most subscribed plan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3717727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📧</a:t>
            </a:r>
            <a:r>
              <a:rPr lang="en-US" sz="17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Email Report Template (HTML)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598289" y="1029414"/>
            <a:ext cx="418838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📊</a:t>
            </a:r>
            <a:r>
              <a:rPr lang="en-US" sz="17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Weekly Sales &amp; Subscription Report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08575" y="1470818"/>
            <a:ext cx="13613249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Hello Team</a:t>
            </a:r>
            <a:r>
              <a:rPr lang="en-US" sz="9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598289" y="1816418"/>
            <a:ext cx="13613249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Here’s the automated summary for this week</a:t>
            </a:r>
            <a:r>
              <a:rPr lang="en-US" sz="9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: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598289" y="2171143"/>
            <a:ext cx="2856111" cy="227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Sales KPIs &amp; Subscription KPIs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08575" y="2610565"/>
            <a:ext cx="13613249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Example Slack Output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02" y="2815114"/>
            <a:ext cx="13486249" cy="5330786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598289" y="7152680"/>
            <a:ext cx="13613249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598289" y="7478673"/>
            <a:ext cx="13613249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Example Email Output:Best regards, </a:t>
            </a:r>
            <a:r>
              <a:rPr lang="en-US" sz="9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n8n Automation Bot </a:t>
            </a:r>
            <a:r>
              <a:rPr lang="en-US" sz="9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🤖</a:t>
            </a:r>
            <a:endParaRPr lang="en-US" sz="900" dirty="0"/>
          </a:p>
        </p:txBody>
      </p:sp>
      <p:sp>
        <p:nvSpPr>
          <p:cNvPr id="11" name="Shape 8"/>
          <p:cNvSpPr/>
          <p:nvPr/>
        </p:nvSpPr>
        <p:spPr>
          <a:xfrm>
            <a:off x="418862" y="849987"/>
            <a:ext cx="15240" cy="6962299"/>
          </a:xfrm>
          <a:prstGeom prst="rect">
            <a:avLst/>
          </a:prstGeom>
          <a:solidFill>
            <a:srgbClr val="D75BE2"/>
          </a:solidFill>
          <a:ln/>
        </p:spPr>
      </p:sp>
      <p:sp>
        <p:nvSpPr>
          <p:cNvPr id="12" name="Text 9"/>
          <p:cNvSpPr/>
          <p:nvPr/>
        </p:nvSpPr>
        <p:spPr>
          <a:xfrm>
            <a:off x="418862" y="7946827"/>
            <a:ext cx="13792676" cy="199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📸</a:t>
            </a:r>
            <a:r>
              <a:rPr lang="en-US" sz="9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5448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593630-4EA1-A3C1-D3B3-C5521B9D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29140"/>
            <a:ext cx="14630400" cy="290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68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8268" y="336471"/>
            <a:ext cx="4451509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⚠️</a:t>
            </a:r>
            <a:r>
              <a:rPr lang="en-US" sz="18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Error Handling &amp; Automation Design</a:t>
            </a:r>
            <a:endParaRPr lang="en-US" sz="1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11" y="739696"/>
            <a:ext cx="12222004" cy="481979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28268" y="7308771"/>
            <a:ext cx="13773864" cy="2161223"/>
          </a:xfrm>
          <a:prstGeom prst="roundRect">
            <a:avLst>
              <a:gd name="adj" fmla="val 237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34972" y="5814995"/>
            <a:ext cx="6819900" cy="3576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r>
              <a:rPr lang="en-US" sz="14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Purpose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313611" y="5838099"/>
            <a:ext cx="6630948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Component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313611" y="6181500"/>
            <a:ext cx="6630948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Error Trigger Workflow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6529448" y="6178100"/>
            <a:ext cx="6630948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Detects failed execution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309801" y="6684129"/>
            <a:ext cx="4135199" cy="3576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297101" y="6566812"/>
            <a:ext cx="6630948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Slack Node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529448" y="6540369"/>
            <a:ext cx="6630948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Sends alert to development channel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48737" y="6840814"/>
            <a:ext cx="13758624" cy="3576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313611" y="6907781"/>
            <a:ext cx="6630948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Gmail Node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6529448" y="6907781"/>
            <a:ext cx="6630948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Sends detailed error report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435888" y="8747046"/>
            <a:ext cx="13758624" cy="3576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297101" y="7260205"/>
            <a:ext cx="6630948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Google Sheets Log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6531789" y="7330214"/>
            <a:ext cx="6630948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Stores error details for audit</a:t>
            </a:r>
            <a:endParaRPr lang="en-US" sz="1200" dirty="0"/>
          </a:p>
        </p:txBody>
      </p:sp>
      <p:sp>
        <p:nvSpPr>
          <p:cNvPr id="20" name="Shape 17"/>
          <p:cNvSpPr/>
          <p:nvPr/>
        </p:nvSpPr>
        <p:spPr>
          <a:xfrm>
            <a:off x="435888" y="9104709"/>
            <a:ext cx="13758624" cy="3576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309801" y="7650719"/>
            <a:ext cx="6630948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IF &amp; Try/Catch Nodes</a:t>
            </a:r>
            <a:endParaRPr lang="en-US" sz="1200" dirty="0"/>
          </a:p>
        </p:txBody>
      </p:sp>
      <p:sp>
        <p:nvSpPr>
          <p:cNvPr id="22" name="Text 19"/>
          <p:cNvSpPr/>
          <p:nvPr/>
        </p:nvSpPr>
        <p:spPr>
          <a:xfrm>
            <a:off x="6531789" y="7682638"/>
            <a:ext cx="6630948" cy="195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Ensures safe execution even when data is missing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583</Words>
  <Application>Microsoft Office PowerPoint</Application>
  <PresentationFormat>Custom</PresentationFormat>
  <Paragraphs>140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Source Serif 4 Semi Bold</vt:lpstr>
      <vt:lpstr>Source Sans 3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Peace Adamu</cp:lastModifiedBy>
  <cp:revision>3</cp:revision>
  <dcterms:created xsi:type="dcterms:W3CDTF">2025-10-27T13:24:12Z</dcterms:created>
  <dcterms:modified xsi:type="dcterms:W3CDTF">2025-11-05T10:46:08Z</dcterms:modified>
</cp:coreProperties>
</file>